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72" r:id="rId4"/>
    <p:sldId id="257" r:id="rId5"/>
    <p:sldId id="258" r:id="rId6"/>
    <p:sldId id="259" r:id="rId7"/>
    <p:sldId id="300" r:id="rId8"/>
    <p:sldId id="260" r:id="rId9"/>
    <p:sldId id="287" r:id="rId10"/>
    <p:sldId id="296" r:id="rId11"/>
    <p:sldId id="286" r:id="rId12"/>
    <p:sldId id="298" r:id="rId13"/>
    <p:sldId id="282" r:id="rId14"/>
    <p:sldId id="299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81" r:id="rId23"/>
    <p:sldId id="271" r:id="rId24"/>
    <p:sldId id="308" r:id="rId25"/>
    <p:sldId id="265" r:id="rId26"/>
    <p:sldId id="294" r:id="rId27"/>
    <p:sldId id="293" r:id="rId28"/>
    <p:sldId id="292" r:id="rId29"/>
    <p:sldId id="264" r:id="rId30"/>
    <p:sldId id="269" r:id="rId31"/>
    <p:sldId id="312" r:id="rId32"/>
    <p:sldId id="311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47" r:id="rId43"/>
    <p:sldId id="348" r:id="rId44"/>
    <p:sldId id="288" r:id="rId45"/>
    <p:sldId id="261" r:id="rId46"/>
    <p:sldId id="262" r:id="rId47"/>
    <p:sldId id="350" r:id="rId48"/>
    <p:sldId id="351" r:id="rId49"/>
    <p:sldId id="352" r:id="rId50"/>
    <p:sldId id="353" r:id="rId51"/>
    <p:sldId id="354" r:id="rId52"/>
    <p:sldId id="355" r:id="rId53"/>
    <p:sldId id="263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273" r:id="rId66"/>
    <p:sldId id="279" r:id="rId67"/>
    <p:sldId id="274" r:id="rId68"/>
    <p:sldId id="343" r:id="rId69"/>
    <p:sldId id="266" r:id="rId70"/>
    <p:sldId id="267" r:id="rId71"/>
    <p:sldId id="34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38" autoAdjust="0"/>
  </p:normalViewPr>
  <p:slideViewPr>
    <p:cSldViewPr>
      <p:cViewPr>
        <p:scale>
          <a:sx n="91" d="100"/>
          <a:sy n="91" d="100"/>
        </p:scale>
        <p:origin x="-1066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F1C5B1A-A0BD-478A-8F66-019348C745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9F2936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A547AD-3DD2-4B25-94C2-7EE18DA129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A547AD-3DD2-4B25-94C2-7EE18DA12900}" type="datetimeFigureOut">
              <a:rPr lang="en-US" smtClean="0">
                <a:solidFill>
                  <a:srgbClr val="9F2936"/>
                </a:solidFill>
              </a:rPr>
              <a:pPr/>
              <a:t>2/14/2018</a:t>
            </a:fld>
            <a:endParaRPr lang="en-US">
              <a:solidFill>
                <a:srgbClr val="9F293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9F293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F1C5B1A-A0BD-478A-8F66-019348C74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NICU - </a:t>
            </a:r>
            <a:br>
              <a:rPr lang="en-US" dirty="0" smtClean="0"/>
            </a:br>
            <a:r>
              <a:rPr lang="en-US" dirty="0" smtClean="0"/>
              <a:t>Common Legal Issues in Neonatal Nursing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Kathryn S.M. Mosely, Esq. </a:t>
            </a:r>
          </a:p>
          <a:p>
            <a:r>
              <a:rPr lang="en-US" dirty="0" smtClean="0"/>
              <a:t>Leibl, Miretsky &amp; Mosely, LLP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smtClean="0"/>
              <a:t>Documentation of Medical Records – Overview</a:t>
            </a:r>
            <a:endParaRPr lang="en-US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Particular emphasis must be placed on the factors that improve the quality and usefulness of charted information. </a:t>
            </a:r>
          </a:p>
          <a:p>
            <a:pPr lvl="1"/>
            <a:r>
              <a:rPr lang="en-US" dirty="0" smtClean="0"/>
              <a:t>Accuracy </a:t>
            </a:r>
          </a:p>
          <a:p>
            <a:pPr lvl="1"/>
            <a:r>
              <a:rPr lang="en-US" dirty="0" smtClean="0"/>
              <a:t>Relevance </a:t>
            </a:r>
          </a:p>
          <a:p>
            <a:pPr lvl="1"/>
            <a:r>
              <a:rPr lang="en-US" dirty="0" smtClean="0"/>
              <a:t>Completeness</a:t>
            </a:r>
          </a:p>
          <a:p>
            <a:pPr lvl="1"/>
            <a:r>
              <a:rPr lang="en-US" dirty="0" smtClean="0"/>
              <a:t>Timeliness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an8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52400"/>
            <a:ext cx="4495800" cy="6411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smtClean="0"/>
              <a:t>Documentation of Medical Records</a:t>
            </a:r>
            <a:endParaRPr lang="en-US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Accuracy: </a:t>
            </a:r>
          </a:p>
          <a:p>
            <a:pPr lvl="1"/>
            <a:r>
              <a:rPr lang="en-US" dirty="0" smtClean="0"/>
              <a:t>Each individual medical record must be correct. </a:t>
            </a:r>
          </a:p>
          <a:p>
            <a:pPr lvl="1"/>
            <a:r>
              <a:rPr lang="en-US" dirty="0" smtClean="0"/>
              <a:t>Information in the medical record is relied upon for accuracy throughout the patient’s lifetime </a:t>
            </a:r>
          </a:p>
          <a:p>
            <a:pPr lvl="1"/>
            <a:r>
              <a:rPr lang="en-US" dirty="0" smtClean="0"/>
              <a:t>Inaccuracies (either commission or omission) lead to improper medical advice being provided and may result in adverse healthcare outcomes.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on631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7920" y="327660"/>
            <a:ext cx="4328160" cy="6202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.jpg"/>
          <p:cNvPicPr>
            <a:picLocks noChangeAspect="1"/>
          </p:cNvPicPr>
          <p:nvPr/>
        </p:nvPicPr>
        <p:blipFill>
          <a:blip r:embed="rId2" cstate="print"/>
          <a:srcRect t="48889"/>
          <a:stretch>
            <a:fillRect/>
          </a:stretch>
        </p:blipFill>
        <p:spPr>
          <a:xfrm>
            <a:off x="42919" y="533400"/>
            <a:ext cx="9101081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2.jpg"/>
          <p:cNvPicPr>
            <a:picLocks noChangeAspect="1"/>
          </p:cNvPicPr>
          <p:nvPr/>
        </p:nvPicPr>
        <p:blipFill>
          <a:blip r:embed="rId2" cstate="print"/>
          <a:srcRect t="15556" b="6667"/>
          <a:stretch>
            <a:fillRect/>
          </a:stretch>
        </p:blipFill>
        <p:spPr>
          <a:xfrm>
            <a:off x="1219200" y="152400"/>
            <a:ext cx="6510647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3.jpg"/>
          <p:cNvPicPr>
            <a:picLocks noChangeAspect="1"/>
          </p:cNvPicPr>
          <p:nvPr/>
        </p:nvPicPr>
        <p:blipFill>
          <a:blip r:embed="rId2" cstate="print"/>
          <a:srcRect t="15556" b="6667"/>
          <a:stretch>
            <a:fillRect/>
          </a:stretch>
        </p:blipFill>
        <p:spPr>
          <a:xfrm>
            <a:off x="1524000" y="0"/>
            <a:ext cx="68134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4.jpg"/>
          <p:cNvPicPr>
            <a:picLocks noChangeAspect="1"/>
          </p:cNvPicPr>
          <p:nvPr/>
        </p:nvPicPr>
        <p:blipFill>
          <a:blip r:embed="rId2" cstate="print"/>
          <a:srcRect t="14444" b="8889"/>
          <a:stretch>
            <a:fillRect/>
          </a:stretch>
        </p:blipFill>
        <p:spPr>
          <a:xfrm>
            <a:off x="1143000" y="0"/>
            <a:ext cx="69122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5.jpg"/>
          <p:cNvPicPr>
            <a:picLocks noChangeAspect="1"/>
          </p:cNvPicPr>
          <p:nvPr/>
        </p:nvPicPr>
        <p:blipFill>
          <a:blip r:embed="rId2" cstate="print"/>
          <a:srcRect t="15556" b="7778"/>
          <a:stretch>
            <a:fillRect/>
          </a:stretch>
        </p:blipFill>
        <p:spPr>
          <a:xfrm>
            <a:off x="914400" y="0"/>
            <a:ext cx="691221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6.jpg"/>
          <p:cNvPicPr>
            <a:picLocks noChangeAspect="1"/>
          </p:cNvPicPr>
          <p:nvPr/>
        </p:nvPicPr>
        <p:blipFill>
          <a:blip r:embed="rId2" cstate="print"/>
          <a:srcRect t="4444" b="50000"/>
          <a:stretch>
            <a:fillRect/>
          </a:stretch>
        </p:blipFill>
        <p:spPr>
          <a:xfrm>
            <a:off x="685800" y="838200"/>
            <a:ext cx="788442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Litigation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Error</a:t>
            </a:r>
          </a:p>
          <a:p>
            <a:r>
              <a:rPr lang="en-US" dirty="0" smtClean="0"/>
              <a:t>Anger/Disappointment </a:t>
            </a:r>
          </a:p>
          <a:p>
            <a:r>
              <a:rPr lang="en-US" dirty="0" smtClean="0"/>
              <a:t>Surprise/Distrust</a:t>
            </a:r>
          </a:p>
          <a:p>
            <a:r>
              <a:rPr lang="en-US" dirty="0" err="1" smtClean="0"/>
              <a:t>Truthseeker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What happened and why?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7.jpg"/>
          <p:cNvPicPr>
            <a:picLocks noChangeAspect="1"/>
          </p:cNvPicPr>
          <p:nvPr/>
        </p:nvPicPr>
        <p:blipFill>
          <a:blip r:embed="rId2" cstate="print"/>
          <a:srcRect t="13333" b="18889"/>
          <a:stretch>
            <a:fillRect/>
          </a:stretch>
        </p:blipFill>
        <p:spPr>
          <a:xfrm>
            <a:off x="762000" y="0"/>
            <a:ext cx="78187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smtClean="0"/>
              <a:t>Documentation of Medical Records</a:t>
            </a:r>
            <a:endParaRPr lang="en-US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Relevance:</a:t>
            </a:r>
          </a:p>
          <a:p>
            <a:pPr lvl="1"/>
            <a:r>
              <a:rPr lang="en-US" dirty="0" smtClean="0"/>
              <a:t>Medical records contain only information relevant to the patient’s healthcare </a:t>
            </a:r>
          </a:p>
          <a:p>
            <a:pPr lvl="1"/>
            <a:r>
              <a:rPr lang="en-US" dirty="0" smtClean="0"/>
              <a:t>Inclusion of inappropriate and irrelevant information results in potential action.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Clear/Concise/Consistent Charting </a:t>
            </a:r>
            <a:endParaRPr lang="en-US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</a:t>
            </a:r>
          </a:p>
          <a:p>
            <a:pPr lvl="1"/>
            <a:r>
              <a:rPr lang="en-US" dirty="0" smtClean="0"/>
              <a:t>Entries should be contemporaneous to event </a:t>
            </a:r>
          </a:p>
          <a:p>
            <a:pPr lvl="1"/>
            <a:r>
              <a:rPr lang="en-US" dirty="0" smtClean="0"/>
              <a:t>Delays in documenting can give impression of delays in treatment</a:t>
            </a:r>
          </a:p>
          <a:p>
            <a:pPr lvl="1"/>
            <a:r>
              <a:rPr lang="en-US" dirty="0" smtClean="0"/>
              <a:t>No early entries</a:t>
            </a:r>
          </a:p>
          <a:p>
            <a:r>
              <a:rPr lang="en-US" dirty="0" smtClean="0"/>
              <a:t>Narratives </a:t>
            </a:r>
          </a:p>
          <a:p>
            <a:pPr lvl="1"/>
            <a:r>
              <a:rPr lang="en-US" dirty="0" smtClean="0"/>
              <a:t>Needed when there is change </a:t>
            </a:r>
          </a:p>
          <a:p>
            <a:pPr lvl="1"/>
            <a:r>
              <a:rPr lang="en-US" dirty="0" smtClean="0"/>
              <a:t>Transfer to higher level </a:t>
            </a:r>
          </a:p>
          <a:p>
            <a:pPr lvl="1"/>
            <a:r>
              <a:rPr lang="en-US" dirty="0" smtClean="0"/>
              <a:t>Physician contact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8.jpg"/>
          <p:cNvPicPr>
            <a:picLocks noChangeAspect="1"/>
          </p:cNvPicPr>
          <p:nvPr/>
        </p:nvPicPr>
        <p:blipFill>
          <a:blip r:embed="rId2" cstate="print"/>
          <a:srcRect l="10505" t="12222" r="14798" b="16667"/>
          <a:stretch>
            <a:fillRect/>
          </a:stretch>
        </p:blipFill>
        <p:spPr>
          <a:xfrm>
            <a:off x="0" y="0"/>
            <a:ext cx="93225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Good, Bad, &amp; Defensive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Factual Information</a:t>
            </a:r>
          </a:p>
          <a:p>
            <a:r>
              <a:rPr lang="en-US" dirty="0" smtClean="0"/>
              <a:t>Objective </a:t>
            </a:r>
          </a:p>
          <a:p>
            <a:pPr lvl="1"/>
            <a:r>
              <a:rPr lang="en-US" dirty="0" smtClean="0"/>
              <a:t>Adverbs/adjectives</a:t>
            </a:r>
          </a:p>
          <a:p>
            <a:r>
              <a:rPr lang="en-US" dirty="0" smtClean="0"/>
              <a:t>What does the patient look like?/What is the response?</a:t>
            </a:r>
          </a:p>
          <a:p>
            <a:r>
              <a:rPr lang="en-US" dirty="0" smtClean="0"/>
              <a:t>Use cohesive thoughts </a:t>
            </a:r>
          </a:p>
          <a:p>
            <a:r>
              <a:rPr lang="en-US" dirty="0" smtClean="0"/>
              <a:t>Use proper grammar</a:t>
            </a:r>
          </a:p>
          <a:p>
            <a:r>
              <a:rPr lang="en-US" dirty="0" smtClean="0"/>
              <a:t>Proper spelling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general statements </a:t>
            </a:r>
          </a:p>
          <a:p>
            <a:pPr lvl="1"/>
            <a:r>
              <a:rPr lang="en-US" dirty="0" smtClean="0"/>
              <a:t>“Patient Reassured”</a:t>
            </a:r>
          </a:p>
          <a:p>
            <a:pPr lvl="1"/>
            <a:r>
              <a:rPr lang="en-US" dirty="0" smtClean="0"/>
              <a:t>Chart Patient’s Understanding </a:t>
            </a:r>
          </a:p>
          <a:p>
            <a:r>
              <a:rPr lang="en-US" dirty="0" smtClean="0"/>
              <a:t>Discussion with Parents/Patients</a:t>
            </a:r>
          </a:p>
          <a:p>
            <a:r>
              <a:rPr lang="en-US" dirty="0" smtClean="0"/>
              <a:t>Codes</a:t>
            </a:r>
          </a:p>
          <a:p>
            <a:r>
              <a:rPr lang="en-US" dirty="0" smtClean="0"/>
              <a:t>Use Specific Symptoms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acceptable terminology and abbreviations </a:t>
            </a:r>
          </a:p>
          <a:p>
            <a:r>
              <a:rPr lang="en-US" dirty="0" smtClean="0"/>
              <a:t>Read the notes of other professionals, respond to questions </a:t>
            </a:r>
          </a:p>
          <a:p>
            <a:r>
              <a:rPr lang="en-US" dirty="0" smtClean="0"/>
              <a:t>Chart initial assessment, plan of care, follow-up results </a:t>
            </a:r>
          </a:p>
          <a:p>
            <a:r>
              <a:rPr lang="en-US" dirty="0" smtClean="0"/>
              <a:t>Chart on non-compliant patient for refusing treatment/procedure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Keys to Charting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Justification for treatment when choices exist </a:t>
            </a:r>
          </a:p>
          <a:p>
            <a:r>
              <a:rPr lang="en-US" dirty="0" smtClean="0"/>
              <a:t>Follow-up activities </a:t>
            </a:r>
          </a:p>
          <a:p>
            <a:r>
              <a:rPr lang="en-US" dirty="0" smtClean="0"/>
              <a:t>Teaching &amp; instructions (understanding of) </a:t>
            </a:r>
          </a:p>
          <a:p>
            <a:r>
              <a:rPr lang="en-US" dirty="0" smtClean="0"/>
              <a:t>Translators utilized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Charting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Stock phrases are repeated</a:t>
            </a:r>
          </a:p>
          <a:p>
            <a:r>
              <a:rPr lang="en-US" dirty="0" smtClean="0"/>
              <a:t>Drop down menus are used and narratives are forgotten</a:t>
            </a:r>
          </a:p>
          <a:p>
            <a:r>
              <a:rPr lang="en-US" dirty="0" smtClean="0"/>
              <a:t>When the chart is reproduced on paper, it does not look like the version on the computer screen </a:t>
            </a:r>
          </a:p>
          <a:p>
            <a:pPr lvl="1"/>
            <a:r>
              <a:rPr lang="en-US" dirty="0" smtClean="0"/>
              <a:t>Printouts show: Time entry made; by whom; when accessed and identifies when changes were made </a:t>
            </a:r>
          </a:p>
          <a:p>
            <a:r>
              <a:rPr lang="en-US" dirty="0" smtClean="0"/>
              <a:t>Everything is discoverable </a:t>
            </a:r>
          </a:p>
          <a:p>
            <a:pPr lvl="1"/>
            <a:r>
              <a:rPr lang="en-US" dirty="0" smtClean="0"/>
              <a:t>No “back screens”</a:t>
            </a:r>
          </a:p>
          <a:p>
            <a:pPr lvl="1"/>
            <a:r>
              <a:rPr lang="en-US" dirty="0" smtClean="0"/>
              <a:t>No private notes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Record is all the remains after a healthcare memory fades away. </a:t>
            </a:r>
          </a:p>
          <a:p>
            <a:r>
              <a:rPr lang="en-US" dirty="0" smtClean="0"/>
              <a:t>Drop down menus and narratives </a:t>
            </a:r>
          </a:p>
          <a:p>
            <a:pPr lvl="1"/>
            <a:r>
              <a:rPr lang="en-US" dirty="0" smtClean="0"/>
              <a:t>Do the pre-determined selections fit? </a:t>
            </a:r>
          </a:p>
          <a:p>
            <a:r>
              <a:rPr lang="en-US" dirty="0" smtClean="0"/>
              <a:t>Don’t get tied to the computer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Medical Negligence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Duty of Care Owed to Patient</a:t>
            </a:r>
          </a:p>
          <a:p>
            <a:pPr lvl="1"/>
            <a:r>
              <a:rPr lang="en-US" dirty="0" smtClean="0"/>
              <a:t>Standard of Care </a:t>
            </a:r>
          </a:p>
          <a:p>
            <a:r>
              <a:rPr lang="en-US" dirty="0" smtClean="0"/>
              <a:t>Breach of Duty Owed </a:t>
            </a:r>
          </a:p>
          <a:p>
            <a:r>
              <a:rPr lang="en-US" dirty="0" smtClean="0"/>
              <a:t>Causation </a:t>
            </a:r>
          </a:p>
          <a:p>
            <a:r>
              <a:rPr lang="en-US" dirty="0" smtClean="0"/>
              <a:t>Damages </a:t>
            </a:r>
          </a:p>
          <a:p>
            <a:pPr lvl="1"/>
            <a:r>
              <a:rPr lang="en-US" dirty="0" smtClean="0"/>
              <a:t>General </a:t>
            </a:r>
          </a:p>
          <a:p>
            <a:pPr lvl="1"/>
            <a:r>
              <a:rPr lang="en-US" dirty="0" smtClean="0"/>
              <a:t>Special </a:t>
            </a:r>
          </a:p>
          <a:p>
            <a:pPr lvl="1"/>
            <a:r>
              <a:rPr lang="en-US" dirty="0" smtClean="0"/>
              <a:t>Punitive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 cstate="print"/>
          <a:srcRect t="15877" r="23668" b="43934"/>
          <a:stretch>
            <a:fillRect/>
          </a:stretch>
        </p:blipFill>
        <p:spPr bwMode="auto">
          <a:xfrm>
            <a:off x="0" y="609600"/>
            <a:ext cx="9213059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b="44444"/>
          <a:stretch>
            <a:fillRect/>
          </a:stretch>
        </p:blipFill>
        <p:spPr bwMode="auto">
          <a:xfrm>
            <a:off x="0" y="1066800"/>
            <a:ext cx="9144000" cy="401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 r="6433" b="55556"/>
          <a:stretch>
            <a:fillRect/>
          </a:stretch>
        </p:blipFill>
        <p:spPr bwMode="auto">
          <a:xfrm>
            <a:off x="0" y="16764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Duty of a Health Care Professional (CACI 501)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[medical practitioner] is negligent if he/she fails to use the level of skill, knowledge, and care in diagnosis and treatment that other reasonably careful [medical practitioners] would use in same or similar circumstances. This level of skill, knowledge, and care is sometimes referred to as “the standard of care.”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 descr="Between 61 and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Key Points Regarding Computer Charting</a:t>
            </a:r>
            <a:endParaRPr lang="en-US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Narratives </a:t>
            </a:r>
          </a:p>
          <a:p>
            <a:pPr lvl="1"/>
            <a:r>
              <a:rPr lang="en-US" dirty="0" smtClean="0"/>
              <a:t>Use a narrative rather than a template or pull down menu </a:t>
            </a:r>
          </a:p>
          <a:p>
            <a:pPr lvl="1"/>
            <a:r>
              <a:rPr lang="en-US" dirty="0" smtClean="0"/>
              <a:t>Avoid boilerplate charting </a:t>
            </a:r>
          </a:p>
          <a:p>
            <a:r>
              <a:rPr lang="en-US" dirty="0" err="1" smtClean="0"/>
              <a:t>Autotext</a:t>
            </a:r>
            <a:r>
              <a:rPr lang="en-US" dirty="0" smtClean="0"/>
              <a:t> (“The patient complains that…”)</a:t>
            </a:r>
          </a:p>
          <a:p>
            <a:pPr lvl="1"/>
            <a:r>
              <a:rPr lang="en-US" dirty="0" smtClean="0"/>
              <a:t>Beware of awkward syntax: “Hospital Day 1: ‘The patient complains that The patient has been transferred here from Hospital X at her request.’”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Points Regarding Computer Charting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Cutting and Pasting </a:t>
            </a:r>
          </a:p>
          <a:p>
            <a:pPr lvl="1"/>
            <a:r>
              <a:rPr lang="en-US" dirty="0" smtClean="0"/>
              <a:t>In litigation, this function may create the impression that care is mechanical, routine and impersonal </a:t>
            </a:r>
          </a:p>
          <a:p>
            <a:pPr lvl="1"/>
            <a:r>
              <a:rPr lang="en-US" dirty="0" smtClean="0"/>
              <a:t>Problem lists never change, despite the availability of new diagnoses or priorities </a:t>
            </a:r>
          </a:p>
          <a:p>
            <a:pPr lvl="1"/>
            <a:r>
              <a:rPr lang="en-US" dirty="0" smtClean="0"/>
              <a:t>Daily progress notes become progressively longer </a:t>
            </a:r>
          </a:p>
          <a:p>
            <a:pPr lvl="1"/>
            <a:r>
              <a:rPr lang="en-US" dirty="0" smtClean="0"/>
              <a:t>Notes and errors accumulate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Key Points Regarding Computer Charting</a:t>
            </a:r>
            <a:endParaRPr lang="en-US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Copying and Pasting</a:t>
            </a:r>
          </a:p>
          <a:p>
            <a:pPr lvl="1"/>
            <a:r>
              <a:rPr lang="en-US" dirty="0" smtClean="0"/>
              <a:t>Misinformation is carried forward </a:t>
            </a:r>
          </a:p>
          <a:p>
            <a:pPr lvl="1"/>
            <a:r>
              <a:rPr lang="en-US" dirty="0" smtClean="0"/>
              <a:t>Notes become recombinant versions of previous notes </a:t>
            </a:r>
          </a:p>
          <a:p>
            <a:pPr lvl="2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Patient who have been hospitalized for weeks can be on Day 4</a:t>
            </a:r>
          </a:p>
          <a:p>
            <a:pPr lvl="2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Last month’s labs take up permanent residence in the daily results </a:t>
            </a:r>
          </a:p>
          <a:p>
            <a:pPr lvl="2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consultant copies the notes from the requesting physician and requests a consult (from himself) </a:t>
            </a:r>
          </a:p>
          <a:p>
            <a:pPr lvl="2">
              <a:buClr>
                <a:schemeClr val="accent5">
                  <a:lumMod val="75000"/>
                </a:schemeClr>
              </a:buClr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One time seizure turns into a seizure disorder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9.jpg"/>
          <p:cNvPicPr>
            <a:picLocks noChangeAspect="1"/>
          </p:cNvPicPr>
          <p:nvPr/>
        </p:nvPicPr>
        <p:blipFill>
          <a:blip r:embed="rId2" cstate="print"/>
          <a:srcRect t="48889" b="5556"/>
          <a:stretch>
            <a:fillRect/>
          </a:stretch>
        </p:blipFill>
        <p:spPr>
          <a:xfrm>
            <a:off x="0" y="609600"/>
            <a:ext cx="9176947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0.jpg"/>
          <p:cNvPicPr>
            <a:picLocks noChangeAspect="1"/>
          </p:cNvPicPr>
          <p:nvPr/>
        </p:nvPicPr>
        <p:blipFill>
          <a:blip r:embed="rId2" cstate="print"/>
          <a:srcRect t="52222" b="6667"/>
          <a:stretch>
            <a:fillRect/>
          </a:stretch>
        </p:blipFill>
        <p:spPr>
          <a:xfrm>
            <a:off x="-22467" y="838200"/>
            <a:ext cx="9166467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59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438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1.jpg"/>
          <p:cNvPicPr>
            <a:picLocks noChangeAspect="1"/>
          </p:cNvPicPr>
          <p:nvPr/>
        </p:nvPicPr>
        <p:blipFill>
          <a:blip r:embed="rId2" cstate="print"/>
          <a:srcRect t="22222" b="25556"/>
          <a:stretch>
            <a:fillRect/>
          </a:stretch>
        </p:blipFill>
        <p:spPr>
          <a:xfrm>
            <a:off x="11054" y="381000"/>
            <a:ext cx="9132946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&amp;D12.jpg"/>
          <p:cNvPicPr>
            <a:picLocks noChangeAspect="1"/>
          </p:cNvPicPr>
          <p:nvPr/>
        </p:nvPicPr>
        <p:blipFill>
          <a:blip r:embed="rId2" cstate="print"/>
          <a:srcRect t="13333" b="30000"/>
          <a:stretch>
            <a:fillRect/>
          </a:stretch>
        </p:blipFill>
        <p:spPr>
          <a:xfrm>
            <a:off x="0" y="0"/>
            <a:ext cx="9144001" cy="67056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 smtClean="0"/>
              <a:t>Success Not Required (CACI 505) 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healthcare professional is not necessarily negligent just because their efforts are unsuccessful or they make an error that was reasonable under the circumstances. </a:t>
            </a:r>
          </a:p>
          <a:p>
            <a:pPr lvl="1"/>
            <a:r>
              <a:rPr lang="en-US" dirty="0" smtClean="0"/>
              <a:t>Standard of care is not </a:t>
            </a:r>
          </a:p>
          <a:p>
            <a:pPr lvl="2"/>
            <a:r>
              <a:rPr lang="en-US" dirty="0" smtClean="0"/>
              <a:t>Perfect Treatment </a:t>
            </a:r>
          </a:p>
          <a:p>
            <a:pPr lvl="2"/>
            <a:r>
              <a:rPr lang="en-US" dirty="0" smtClean="0"/>
              <a:t>Absence of Mistakes</a:t>
            </a:r>
          </a:p>
          <a:p>
            <a:pPr lvl="2"/>
            <a:r>
              <a:rPr lang="en-US" dirty="0" smtClean="0"/>
              <a:t>Bad Outcome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3.jpg"/>
          <p:cNvPicPr>
            <a:picLocks noChangeAspect="1"/>
          </p:cNvPicPr>
          <p:nvPr/>
        </p:nvPicPr>
        <p:blipFill>
          <a:blip r:embed="rId2" cstate="print"/>
          <a:srcRect t="13333" b="60000"/>
          <a:stretch>
            <a:fillRect/>
          </a:stretch>
        </p:blipFill>
        <p:spPr>
          <a:xfrm>
            <a:off x="0" y="1371600"/>
            <a:ext cx="9144000" cy="315557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4.jpg"/>
          <p:cNvPicPr>
            <a:picLocks noChangeAspect="1"/>
          </p:cNvPicPr>
          <p:nvPr/>
        </p:nvPicPr>
        <p:blipFill>
          <a:blip r:embed="rId2" cstate="print"/>
          <a:srcRect t="14444" b="11111"/>
          <a:stretch>
            <a:fillRect/>
          </a:stretch>
        </p:blipFill>
        <p:spPr>
          <a:xfrm>
            <a:off x="914400" y="30779"/>
            <a:ext cx="7086600" cy="682722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Charting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System </a:t>
            </a:r>
          </a:p>
          <a:p>
            <a:pPr lvl="1"/>
            <a:r>
              <a:rPr lang="en-US" dirty="0" smtClean="0"/>
              <a:t>Audit logs can identify everyone who has looked at a patient’s record </a:t>
            </a:r>
          </a:p>
          <a:p>
            <a:pPr lvl="1"/>
            <a:r>
              <a:rPr lang="en-US" dirty="0" smtClean="0"/>
              <a:t>Metadata includes information about when a record was created or edited, by whom and how many versions were created.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Nursing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to follow Physicians Orders Promptly &amp; Correctly</a:t>
            </a:r>
          </a:p>
          <a:p>
            <a:r>
              <a:rPr lang="en-US" dirty="0" smtClean="0"/>
              <a:t>Failure to Report Questionable Care or Substandard Care </a:t>
            </a:r>
          </a:p>
          <a:p>
            <a:r>
              <a:rPr lang="en-US" dirty="0" smtClean="0"/>
              <a:t>Failure to Monitor the Patient Properly</a:t>
            </a:r>
          </a:p>
          <a:p>
            <a:r>
              <a:rPr lang="en-US" dirty="0" smtClean="0"/>
              <a:t>Failure to Protect the Patient from Avoidable Injury</a:t>
            </a:r>
          </a:p>
          <a:p>
            <a:r>
              <a:rPr lang="en-US" dirty="0" smtClean="0"/>
              <a:t>Failure to Take Complete History 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Liability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Nurses are in closest contact with patient, their families and physician </a:t>
            </a:r>
          </a:p>
          <a:p>
            <a:pPr lvl="1"/>
            <a:r>
              <a:rPr lang="en-US" dirty="0" smtClean="0"/>
              <a:t>Conduit of Information </a:t>
            </a:r>
          </a:p>
          <a:p>
            <a:r>
              <a:rPr lang="en-US" dirty="0" smtClean="0"/>
              <a:t>Responsible for their independent judgment </a:t>
            </a:r>
          </a:p>
          <a:p>
            <a:pPr lvl="1"/>
            <a:r>
              <a:rPr lang="en-US" dirty="0" smtClean="0"/>
              <a:t>Accountable for their actions and decisions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Areas of Potential NICU Nursing Exposure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Extravasations </a:t>
            </a:r>
          </a:p>
          <a:p>
            <a:r>
              <a:rPr lang="en-US" dirty="0" smtClean="0"/>
              <a:t>Arterial Line Issues</a:t>
            </a:r>
          </a:p>
          <a:p>
            <a:r>
              <a:rPr lang="en-US" dirty="0" smtClean="0"/>
              <a:t>Hypoglycemia</a:t>
            </a:r>
          </a:p>
          <a:p>
            <a:r>
              <a:rPr lang="en-US" dirty="0" smtClean="0"/>
              <a:t>Identification of Changes</a:t>
            </a:r>
          </a:p>
          <a:p>
            <a:r>
              <a:rPr lang="en-US" dirty="0" smtClean="0"/>
              <a:t>Resuscitation </a:t>
            </a:r>
          </a:p>
          <a:p>
            <a:r>
              <a:rPr lang="en-US" dirty="0" smtClean="0"/>
              <a:t>Phone Calls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Areas of Potential NICU Nursing Liability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 Errors</a:t>
            </a:r>
          </a:p>
          <a:p>
            <a:pPr lvl="1"/>
            <a:r>
              <a:rPr lang="en-US" dirty="0" smtClean="0"/>
              <a:t>Long stays with multiple medications and changed orders </a:t>
            </a:r>
          </a:p>
          <a:p>
            <a:pPr lvl="1"/>
            <a:r>
              <a:rPr lang="en-US" dirty="0" smtClean="0"/>
              <a:t>Complexity of Medications</a:t>
            </a:r>
          </a:p>
          <a:p>
            <a:pPr lvl="1"/>
            <a:r>
              <a:rPr lang="en-US" dirty="0" smtClean="0"/>
              <a:t>Wrong Medication, Dose, Schedule or Infusion rate (including nutrition)</a:t>
            </a:r>
          </a:p>
          <a:p>
            <a:pPr lvl="1"/>
            <a:r>
              <a:rPr lang="en-US" dirty="0" smtClean="0"/>
              <a:t>Error in Administration </a:t>
            </a:r>
          </a:p>
          <a:p>
            <a:pPr lvl="1"/>
            <a:r>
              <a:rPr lang="en-US" dirty="0" smtClean="0"/>
              <a:t>Wrong Patient (breast milk)</a:t>
            </a:r>
          </a:p>
          <a:p>
            <a:pPr lvl="1"/>
            <a:r>
              <a:rPr lang="en-US" dirty="0" smtClean="0"/>
              <a:t>Errors with lines and tubing (</a:t>
            </a:r>
            <a:r>
              <a:rPr lang="en-US" dirty="0" err="1" smtClean="0"/>
              <a:t>enteral</a:t>
            </a:r>
            <a:r>
              <a:rPr lang="en-US" dirty="0" smtClean="0"/>
              <a:t> feed into IV; tube misconnections)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Areas of Potential NICU Nursing Liability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Breakdown</a:t>
            </a:r>
          </a:p>
          <a:p>
            <a:pPr lvl="1"/>
            <a:r>
              <a:rPr lang="en-US" dirty="0" smtClean="0"/>
              <a:t>Long Stays </a:t>
            </a:r>
          </a:p>
          <a:p>
            <a:pPr lvl="1"/>
            <a:r>
              <a:rPr lang="en-US" dirty="0" smtClean="0"/>
              <a:t>Fragile Skin</a:t>
            </a:r>
          </a:p>
          <a:p>
            <a:pPr lvl="1"/>
            <a:r>
              <a:rPr lang="en-US" dirty="0" smtClean="0"/>
              <a:t>Tubes and Lines </a:t>
            </a:r>
          </a:p>
          <a:p>
            <a:r>
              <a:rPr lang="en-US" dirty="0" smtClean="0"/>
              <a:t>Sepsis </a:t>
            </a:r>
          </a:p>
          <a:p>
            <a:pPr lvl="1"/>
            <a:r>
              <a:rPr lang="en-US" dirty="0" smtClean="0"/>
              <a:t>Long Stays</a:t>
            </a:r>
          </a:p>
          <a:p>
            <a:pPr lvl="1"/>
            <a:r>
              <a:rPr lang="en-US" dirty="0" smtClean="0"/>
              <a:t>Patient Conditions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$20 Million Settlement (San Diego) </a:t>
            </a:r>
          </a:p>
          <a:p>
            <a:pPr lvl="1"/>
            <a:r>
              <a:rPr lang="en-US" dirty="0" smtClean="0"/>
              <a:t>Machine not set properly resulting in excess glucose leading to electrolyte imbalance </a:t>
            </a:r>
          </a:p>
          <a:p>
            <a:r>
              <a:rPr lang="en-US" dirty="0" smtClean="0"/>
              <a:t>$11.5 Million Verdict (Chicago) </a:t>
            </a:r>
          </a:p>
          <a:p>
            <a:pPr lvl="1"/>
            <a:r>
              <a:rPr lang="en-US" dirty="0" smtClean="0"/>
              <a:t>Failure to recognize NEC</a:t>
            </a:r>
          </a:p>
          <a:p>
            <a:r>
              <a:rPr lang="en-US" dirty="0" smtClean="0"/>
              <a:t>$12 Million Verdict (Tampa) </a:t>
            </a:r>
          </a:p>
          <a:p>
            <a:pPr lvl="1"/>
            <a:r>
              <a:rPr lang="en-US" dirty="0" smtClean="0"/>
              <a:t>Failure to recognize NEC</a:t>
            </a:r>
          </a:p>
          <a:p>
            <a:r>
              <a:rPr lang="en-US" dirty="0" smtClean="0"/>
              <a:t>$7.5 Million Verdict </a:t>
            </a:r>
          </a:p>
          <a:p>
            <a:pPr lvl="1"/>
            <a:r>
              <a:rPr lang="en-US" dirty="0" smtClean="0"/>
              <a:t>Failure to recognize NEC</a:t>
            </a:r>
          </a:p>
          <a:p>
            <a:r>
              <a:rPr lang="en-US" dirty="0" smtClean="0"/>
              <a:t>$5 Million (Tufts)</a:t>
            </a:r>
          </a:p>
          <a:p>
            <a:pPr lvl="1"/>
            <a:r>
              <a:rPr lang="en-US" dirty="0" smtClean="0"/>
              <a:t>Failure to recognize NEC</a:t>
            </a:r>
          </a:p>
          <a:p>
            <a:r>
              <a:rPr lang="en-US" dirty="0" smtClean="0"/>
              <a:t>$800,000</a:t>
            </a:r>
          </a:p>
          <a:p>
            <a:pPr lvl="1"/>
            <a:r>
              <a:rPr lang="en-US" dirty="0" smtClean="0"/>
              <a:t>Failure to recognize Hypoglycemia</a:t>
            </a:r>
          </a:p>
          <a:p>
            <a:r>
              <a:rPr lang="en-US" dirty="0" smtClean="0"/>
              <a:t>$4 Million (Rhode Island) </a:t>
            </a:r>
          </a:p>
          <a:p>
            <a:pPr lvl="1"/>
            <a:r>
              <a:rPr lang="en-US" dirty="0" smtClean="0"/>
              <a:t>Failure to recognize Hypoglycemia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5.jpg"/>
          <p:cNvPicPr>
            <a:picLocks noChangeAspect="1"/>
          </p:cNvPicPr>
          <p:nvPr/>
        </p:nvPicPr>
        <p:blipFill>
          <a:blip r:embed="rId2" cstate="print"/>
          <a:srcRect l="9646" t="14444" r="18232" b="16667"/>
          <a:stretch>
            <a:fillRect/>
          </a:stretch>
        </p:blipFill>
        <p:spPr>
          <a:xfrm>
            <a:off x="0" y="-1"/>
            <a:ext cx="9144000" cy="6749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Methods of Care (CACI 506)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medical practitioner is not necessarily negligent just because they chose one medically accepted method of treatment or diagnosis and it turns out that another medically accepted method would have been a better choice.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6.jpg"/>
          <p:cNvPicPr>
            <a:picLocks noChangeAspect="1"/>
          </p:cNvPicPr>
          <p:nvPr/>
        </p:nvPicPr>
        <p:blipFill>
          <a:blip r:embed="rId2" cstate="print"/>
          <a:srcRect l="16515" t="13333" r="20808" b="48889"/>
          <a:stretch>
            <a:fillRect/>
          </a:stretch>
        </p:blipFill>
        <p:spPr>
          <a:xfrm>
            <a:off x="0" y="838200"/>
            <a:ext cx="9161929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7.jpg"/>
          <p:cNvPicPr>
            <a:picLocks noChangeAspect="1"/>
          </p:cNvPicPr>
          <p:nvPr/>
        </p:nvPicPr>
        <p:blipFill>
          <a:blip r:embed="rId2" cstate="print"/>
          <a:srcRect l="19091" t="11111" r="20808" b="17778"/>
          <a:stretch>
            <a:fillRect/>
          </a:stretch>
        </p:blipFill>
        <p:spPr>
          <a:xfrm>
            <a:off x="685800" y="0"/>
            <a:ext cx="7500939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8pdf.jpg"/>
          <p:cNvPicPr>
            <a:picLocks noChangeAspect="1"/>
          </p:cNvPicPr>
          <p:nvPr/>
        </p:nvPicPr>
        <p:blipFill>
          <a:blip r:embed="rId2" cstate="print"/>
          <a:srcRect l="19949" t="4444" r="27677" b="20000"/>
          <a:stretch>
            <a:fillRect/>
          </a:stretch>
        </p:blipFill>
        <p:spPr>
          <a:xfrm>
            <a:off x="1371600" y="0"/>
            <a:ext cx="6096000" cy="6795541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D19.jpg"/>
          <p:cNvPicPr>
            <a:picLocks noChangeAspect="1"/>
          </p:cNvPicPr>
          <p:nvPr/>
        </p:nvPicPr>
        <p:blipFill>
          <a:blip r:embed="rId2" cstate="print"/>
          <a:srcRect l="19091" t="13333" r="21667" b="14445"/>
          <a:stretch>
            <a:fillRect/>
          </a:stretch>
        </p:blipFill>
        <p:spPr>
          <a:xfrm>
            <a:off x="838200" y="0"/>
            <a:ext cx="7315200" cy="6891131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Begins at the door </a:t>
            </a:r>
          </a:p>
          <a:p>
            <a:pPr lvl="1"/>
            <a:r>
              <a:rPr lang="en-US" dirty="0" smtClean="0"/>
              <a:t>Knock </a:t>
            </a:r>
          </a:p>
          <a:p>
            <a:pPr lvl="1"/>
            <a:r>
              <a:rPr lang="en-US" dirty="0" smtClean="0"/>
              <a:t>Introduce yourself/your role</a:t>
            </a:r>
          </a:p>
          <a:p>
            <a:pPr lvl="1"/>
            <a:r>
              <a:rPr lang="en-US" dirty="0" smtClean="0"/>
              <a:t>Why are you there?</a:t>
            </a:r>
          </a:p>
          <a:p>
            <a:r>
              <a:rPr lang="en-US" dirty="0" smtClean="0"/>
              <a:t>White Boards </a:t>
            </a:r>
          </a:p>
          <a:p>
            <a:r>
              <a:rPr lang="en-US" dirty="0" smtClean="0"/>
              <a:t>Listen </a:t>
            </a:r>
          </a:p>
          <a:p>
            <a:pPr lvl="1"/>
            <a:r>
              <a:rPr lang="en-US" dirty="0" smtClean="0"/>
              <a:t>Attentive</a:t>
            </a:r>
          </a:p>
          <a:p>
            <a:pPr lvl="1"/>
            <a:r>
              <a:rPr lang="en-US" dirty="0" smtClean="0"/>
              <a:t>Posture </a:t>
            </a:r>
          </a:p>
          <a:p>
            <a:pPr lvl="1"/>
            <a:r>
              <a:rPr lang="en-US" dirty="0" smtClean="0"/>
              <a:t>Use their name</a:t>
            </a:r>
          </a:p>
          <a:p>
            <a:r>
              <a:rPr lang="en-US" dirty="0" smtClean="0"/>
              <a:t>Empathy </a:t>
            </a:r>
          </a:p>
          <a:p>
            <a:r>
              <a:rPr lang="en-US" dirty="0" smtClean="0"/>
              <a:t>Identify barriers to knowledge</a:t>
            </a:r>
          </a:p>
          <a:p>
            <a:r>
              <a:rPr lang="en-US" dirty="0" smtClean="0"/>
              <a:t>Ask open-ended questions </a:t>
            </a:r>
          </a:p>
          <a:p>
            <a:r>
              <a:rPr lang="en-US" dirty="0" smtClean="0"/>
              <a:t>Avoid medical jargon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ask what other healthcare provider said</a:t>
            </a:r>
          </a:p>
          <a:p>
            <a:r>
              <a:rPr lang="en-US" dirty="0" smtClean="0"/>
              <a:t>Pay attention to your nonverbal cues and acknowledge emotions </a:t>
            </a:r>
          </a:p>
          <a:p>
            <a:r>
              <a:rPr lang="en-US" dirty="0" smtClean="0"/>
              <a:t>Be comfortable with silence: give patient 5 seconds to resume conversation when there is a lapse </a:t>
            </a:r>
          </a:p>
          <a:p>
            <a:r>
              <a:rPr lang="en-US" dirty="0" smtClean="0"/>
              <a:t>Watch your body language - don’t appear hurried, bored, fidgety, etc. </a:t>
            </a:r>
          </a:p>
          <a:p>
            <a:r>
              <a:rPr lang="en-US" dirty="0" smtClean="0"/>
              <a:t>End the interaction on a positive note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Rapport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Try to build a partnership</a:t>
            </a:r>
          </a:p>
          <a:p>
            <a:pPr lvl="1"/>
            <a:r>
              <a:rPr lang="en-US" dirty="0" smtClean="0"/>
              <a:t>Treat their concerns as important </a:t>
            </a:r>
          </a:p>
          <a:p>
            <a:pPr lvl="1"/>
            <a:r>
              <a:rPr lang="en-US" dirty="0" smtClean="0"/>
              <a:t>Explain why you prioritize certain concerns over others </a:t>
            </a:r>
          </a:p>
          <a:p>
            <a:pPr lvl="1"/>
            <a:r>
              <a:rPr lang="en-US" dirty="0" smtClean="0"/>
              <a:t>Do not imply their opinions are baseless</a:t>
            </a:r>
          </a:p>
          <a:p>
            <a:r>
              <a:rPr lang="en-US" dirty="0" smtClean="0"/>
              <a:t>Cross-cultural differences </a:t>
            </a:r>
          </a:p>
          <a:p>
            <a:r>
              <a:rPr lang="en-US" dirty="0" smtClean="0"/>
              <a:t>Time expectations </a:t>
            </a:r>
          </a:p>
          <a:p>
            <a:r>
              <a:rPr lang="en-US" dirty="0" smtClean="0"/>
              <a:t>Negotiate? </a:t>
            </a:r>
          </a:p>
          <a:p>
            <a:pPr lvl="1"/>
            <a:r>
              <a:rPr lang="en-US" dirty="0" smtClean="0"/>
              <a:t>Try not to show frustration/irritation/intolerance </a:t>
            </a:r>
          </a:p>
          <a:p>
            <a:pPr lvl="1"/>
            <a:r>
              <a:rPr lang="en-US" dirty="0" smtClean="0"/>
              <a:t>Have parents write down questions/issues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and Follow Up to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imply Patient complaints are baseless </a:t>
            </a:r>
          </a:p>
          <a:p>
            <a:r>
              <a:rPr lang="en-US" dirty="0" smtClean="0"/>
              <a:t>Threatening to sue</a:t>
            </a:r>
          </a:p>
          <a:p>
            <a:r>
              <a:rPr lang="en-US" dirty="0" smtClean="0"/>
              <a:t>Source of information 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Charting on Difficult Patients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problem?</a:t>
            </a:r>
          </a:p>
          <a:p>
            <a:r>
              <a:rPr lang="en-US" dirty="0" smtClean="0"/>
              <a:t>Objective – Material Facts </a:t>
            </a:r>
          </a:p>
          <a:p>
            <a:pPr lvl="1"/>
            <a:r>
              <a:rPr lang="en-US" dirty="0" smtClean="0"/>
              <a:t>Cause if known</a:t>
            </a:r>
          </a:p>
          <a:p>
            <a:r>
              <a:rPr lang="en-US" dirty="0" smtClean="0"/>
              <a:t>Plan regarding care of patient </a:t>
            </a:r>
          </a:p>
          <a:p>
            <a:r>
              <a:rPr lang="en-US" dirty="0" smtClean="0"/>
              <a:t>Action Taken </a:t>
            </a:r>
          </a:p>
          <a:p>
            <a:r>
              <a:rPr lang="en-US" dirty="0" smtClean="0"/>
              <a:t>If assistance offered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 referral to patient relations </a:t>
            </a:r>
          </a:p>
          <a:p>
            <a:r>
              <a:rPr lang="en-US" dirty="0" smtClean="0"/>
              <a:t>Chart Incident report made</a:t>
            </a:r>
          </a:p>
          <a:p>
            <a:r>
              <a:rPr lang="en-US" dirty="0" smtClean="0"/>
              <a:t>Chart reference to risk management</a:t>
            </a:r>
          </a:p>
          <a:p>
            <a:r>
              <a:rPr lang="en-US" dirty="0" smtClean="0"/>
              <a:t>Comments regarding parents attitude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 of the Medical Record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Reflects Judgment and Plan </a:t>
            </a:r>
          </a:p>
          <a:p>
            <a:r>
              <a:rPr lang="en-US" dirty="0" smtClean="0"/>
              <a:t>Reflects Diagnostic Tests and Results </a:t>
            </a:r>
          </a:p>
          <a:p>
            <a:r>
              <a:rPr lang="en-US" dirty="0" smtClean="0"/>
              <a:t>Communicates Plan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Questions?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smtClean="0"/>
              <a:t>Documentation of Medical Records</a:t>
            </a:r>
            <a:endParaRPr lang="en-US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medical record facilitates: </a:t>
            </a:r>
          </a:p>
          <a:p>
            <a:pPr lvl="1"/>
            <a:r>
              <a:rPr lang="en-US" dirty="0" smtClean="0"/>
              <a:t>The ability of the physician and other healthcare professionals to evaluate and plan the patient’s immediate treatment, and to monitor healthcare over time. </a:t>
            </a:r>
          </a:p>
          <a:p>
            <a:pPr lvl="1"/>
            <a:r>
              <a:rPr lang="en-US" dirty="0" smtClean="0"/>
              <a:t>Communication and continuity of care among physicians and other healthcare professionals involved in the patient’s care. </a:t>
            </a:r>
          </a:p>
          <a:p>
            <a:pPr lvl="1"/>
            <a:r>
              <a:rPr lang="en-US" dirty="0" smtClean="0"/>
              <a:t>Accurate and timely claims review and payment. </a:t>
            </a:r>
          </a:p>
          <a:p>
            <a:pPr lvl="1"/>
            <a:r>
              <a:rPr lang="en-US" dirty="0" smtClean="0"/>
              <a:t>Appropriate utilization review and quality of care evaluations </a:t>
            </a:r>
          </a:p>
          <a:p>
            <a:pPr lvl="1"/>
            <a:r>
              <a:rPr lang="en-US" dirty="0" smtClean="0"/>
              <a:t>Collection of data that may be useful for research and education.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Documentation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Juries place great weight on what information is and is not included in the medical records. </a:t>
            </a:r>
          </a:p>
          <a:p>
            <a:r>
              <a:rPr lang="en-US" dirty="0" smtClean="0"/>
              <a:t>The patient’s memory will fade but what is in the record does not. </a:t>
            </a:r>
          </a:p>
          <a:p>
            <a:pPr lvl="1"/>
            <a:r>
              <a:rPr lang="en-US" dirty="0" smtClean="0"/>
              <a:t>The faintest ink is more powerful than the strongest memory. </a:t>
            </a:r>
          </a:p>
          <a:p>
            <a:r>
              <a:rPr lang="en-US" dirty="0" smtClean="0"/>
              <a:t>Documentation prevents the opposing expert from making unwarranted assumptions about care.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1142</TotalTime>
  <Words>1337</Words>
  <Application>Microsoft Office PowerPoint</Application>
  <PresentationFormat>On-screen Show (4:3)</PresentationFormat>
  <Paragraphs>226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Urban</vt:lpstr>
      <vt:lpstr>1_Urban</vt:lpstr>
      <vt:lpstr>NICU -  Common Legal Issues in Neonatal Nursing</vt:lpstr>
      <vt:lpstr>Litigation </vt:lpstr>
      <vt:lpstr>Elements of Medical Negligence </vt:lpstr>
      <vt:lpstr>Duty of a Health Care Professional (CACI 501) </vt:lpstr>
      <vt:lpstr>Success Not Required (CACI 505) </vt:lpstr>
      <vt:lpstr>Alternative Methods of Care (CACI 506)</vt:lpstr>
      <vt:lpstr>Purpose of the Medical Record</vt:lpstr>
      <vt:lpstr>Documentation of Medical Records</vt:lpstr>
      <vt:lpstr>Benefits of Documentation </vt:lpstr>
      <vt:lpstr>Documentation of Medical Records – Overview</vt:lpstr>
      <vt:lpstr>PowerPoint Presentation</vt:lpstr>
      <vt:lpstr>Documentation of Medical Records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Documentation of Medical Records</vt:lpstr>
      <vt:lpstr>Clear/Concise/Consistent Charting </vt:lpstr>
      <vt:lpstr>PowerPoint Presentation</vt:lpstr>
      <vt:lpstr>Good, Bad, &amp; Defensive </vt:lpstr>
      <vt:lpstr>Do’s</vt:lpstr>
      <vt:lpstr>Do’s </vt:lpstr>
      <vt:lpstr>Further Keys to Charting </vt:lpstr>
      <vt:lpstr>Computer Charting </vt:lpstr>
      <vt:lpstr>Remember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 Regarding Computer Charting</vt:lpstr>
      <vt:lpstr>Key Points Regarding Computer Charting </vt:lpstr>
      <vt:lpstr>Key Points Regarding Computer Charting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 Charting </vt:lpstr>
      <vt:lpstr>Reasons for Nursing Liability</vt:lpstr>
      <vt:lpstr>Nursing Liability </vt:lpstr>
      <vt:lpstr>Areas of Potential NICU Nursing Exposure </vt:lpstr>
      <vt:lpstr>Areas of Potential NICU Nursing Liability </vt:lpstr>
      <vt:lpstr>Areas of Potential NICU Nursing Liability </vt:lpstr>
      <vt:lpstr>Litigation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</vt:lpstr>
      <vt:lpstr>Communication</vt:lpstr>
      <vt:lpstr>Rapport</vt:lpstr>
      <vt:lpstr>Document and Follow Up to Concerns</vt:lpstr>
      <vt:lpstr>Charting on Difficult Patients </vt:lpstr>
      <vt:lpstr>Don’ts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fcovell</dc:creator>
  <cp:lastModifiedBy>Gallardo, Brenda</cp:lastModifiedBy>
  <cp:revision>112</cp:revision>
  <dcterms:created xsi:type="dcterms:W3CDTF">2018-02-06T16:05:00Z</dcterms:created>
  <dcterms:modified xsi:type="dcterms:W3CDTF">2018-02-14T23:36:33Z</dcterms:modified>
</cp:coreProperties>
</file>